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8" r:id="rId3"/>
    <p:sldId id="259" r:id="rId4"/>
    <p:sldId id="260" r:id="rId5"/>
    <p:sldId id="261" r:id="rId6"/>
    <p:sldId id="283" r:id="rId7"/>
    <p:sldId id="262" r:id="rId8"/>
    <p:sldId id="263" r:id="rId9"/>
    <p:sldId id="267" r:id="rId10"/>
    <p:sldId id="268" r:id="rId11"/>
    <p:sldId id="269" r:id="rId12"/>
    <p:sldId id="270" r:id="rId13"/>
    <p:sldId id="264" r:id="rId14"/>
    <p:sldId id="271" r:id="rId15"/>
    <p:sldId id="265" r:id="rId16"/>
    <p:sldId id="272" r:id="rId17"/>
    <p:sldId id="273" r:id="rId18"/>
    <p:sldId id="274" r:id="rId19"/>
    <p:sldId id="275" r:id="rId20"/>
    <p:sldId id="280" r:id="rId21"/>
    <p:sldId id="276" r:id="rId22"/>
    <p:sldId id="277" r:id="rId23"/>
    <p:sldId id="278" r:id="rId24"/>
    <p:sldId id="279" r:id="rId25"/>
    <p:sldId id="281" r:id="rId26"/>
    <p:sldId id="282" r:id="rId27"/>
    <p:sldId id="284" r:id="rId28"/>
    <p:sldId id="26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1E1D"/>
    <a:srgbClr val="660033"/>
    <a:srgbClr val="FCE1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86353" autoAdjust="0"/>
  </p:normalViewPr>
  <p:slideViewPr>
    <p:cSldViewPr>
      <p:cViewPr varScale="1">
        <p:scale>
          <a:sx n="76" d="100"/>
          <a:sy n="76" d="100"/>
        </p:scale>
        <p:origin x="-1498" y="-86"/>
      </p:cViewPr>
      <p:guideLst>
        <p:guide orient="horz" pos="2160"/>
        <p:guide pos="2880"/>
      </p:guideLst>
    </p:cSldViewPr>
  </p:slideViewPr>
  <p:outlineViewPr>
    <p:cViewPr>
      <p:scale>
        <a:sx n="33" d="100"/>
        <a:sy n="33" d="100"/>
      </p:scale>
      <p:origin x="0" y="53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FABA88-8D74-4B88-B207-7A5249AD10E4}" type="datetimeFigureOut">
              <a:rPr lang="en-US" smtClean="0"/>
              <a:pPr/>
              <a:t>7/22/2013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7613F4-06E0-46BF-A2FF-1CDF8176116F}" type="slidenum">
              <a:rPr lang="en-US" smtClean="0"/>
              <a:pPr/>
              <a:t>‹#›</a:t>
            </a:fld>
            <a:endParaRPr lang="en-US"/>
          </a:p>
        </p:txBody>
      </p:sp>
    </p:spTree>
    <p:extLst>
      <p:ext uri="{BB962C8B-B14F-4D97-AF65-F5344CB8AC3E}">
        <p14:creationId xmlns:p14="http://schemas.microsoft.com/office/powerpoint/2010/main" val="3454672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Conflict arises</a:t>
            </a:r>
            <a:r>
              <a:rPr lang="en-US" baseline="0" dirty="0" smtClean="0"/>
              <a:t> from everyday differences. Differences can come in many forms, such as: religion, personal beliefs, expectations at school, unattainable goals, behaviors and values. A simple example applicable to schools is the difference in student behaviors. Two students that behavior in different manners could easily become agitated and experience a certain level of conflict. This could result in verbal or physical altercations.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4</a:t>
            </a:fld>
            <a:endParaRPr lang="en-US"/>
          </a:p>
        </p:txBody>
      </p:sp>
    </p:spTree>
    <p:extLst>
      <p:ext uri="{BB962C8B-B14F-4D97-AF65-F5344CB8AC3E}">
        <p14:creationId xmlns:p14="http://schemas.microsoft.com/office/powerpoint/2010/main" val="1074437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clip from “The</a:t>
            </a:r>
            <a:r>
              <a:rPr lang="en-US" baseline="0" dirty="0" smtClean="0"/>
              <a:t> Water Boy” shows how an individual moves through the first five steps of “acting-out” it’s clear that he is calm and is triggered during the lecture. He then becomes agitated when he is told that he and his mother are incorrect. The teacher then accelerated the situation at the end and it peaks with a physical altercation.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13</a:t>
            </a:fld>
            <a:endParaRPr lang="en-US"/>
          </a:p>
        </p:txBody>
      </p:sp>
    </p:spTree>
    <p:extLst>
      <p:ext uri="{BB962C8B-B14F-4D97-AF65-F5344CB8AC3E}">
        <p14:creationId xmlns:p14="http://schemas.microsoft.com/office/powerpoint/2010/main" val="2852973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last two phases, de-escalation and recovery, deal with defusing the situation after it peaks and debriefing after de-escalation. </a:t>
            </a:r>
          </a:p>
          <a:p>
            <a:endParaRPr lang="en-US" baseline="0" dirty="0" smtClean="0"/>
          </a:p>
          <a:p>
            <a:r>
              <a:rPr lang="en-US" baseline="0" dirty="0" smtClean="0"/>
              <a:t>It is imperative that effective communication techniques are deployed, as well as active listening skills. Also, stay non-confrontational. If you confront the individual soon after the incident it is possible to trigger another incident and it may accelerate to a higher level before peaking.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14</a:t>
            </a:fld>
            <a:endParaRPr lang="en-US"/>
          </a:p>
        </p:txBody>
      </p:sp>
    </p:spTree>
    <p:extLst>
      <p:ext uri="{BB962C8B-B14F-4D97-AF65-F5344CB8AC3E}">
        <p14:creationId xmlns:p14="http://schemas.microsoft.com/office/powerpoint/2010/main" val="3307494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again, try not</a:t>
            </a:r>
            <a:r>
              <a:rPr lang="en-US" baseline="0" dirty="0" smtClean="0"/>
              <a:t> to confront the individual. In defusing a situation you need to avoid escalating prompts. There are several escalating prompts, some of which are: shouting, touching the student, putting-down the individual, becoming defensive, or letting you body language translate anger to the individual. Remember, body language tell the receiver of information as much, or more, than verbal communication. </a:t>
            </a:r>
          </a:p>
          <a:p>
            <a:r>
              <a:rPr lang="en-US" baseline="0" dirty="0" smtClean="0"/>
              <a:t>Remain calm and detached from the situation. You don’t want to trigger another incident by not being calm. By being detached you are able to retain objectivity. Also, remaining respectful can ensure that you don’t use escalating prompts. </a:t>
            </a:r>
          </a:p>
          <a:p>
            <a:r>
              <a:rPr lang="en-US" baseline="0" dirty="0" smtClean="0"/>
              <a:t>Pause. By pausing between statements you allow the statement to sink in to yourself and the individual. This will help with retention or give whomever an opportunity to think before speaking. </a:t>
            </a:r>
          </a:p>
          <a:p>
            <a:r>
              <a:rPr lang="en-US" baseline="0" dirty="0" smtClean="0"/>
              <a:t>The next section will deal with utilizing active listening skills.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15</a:t>
            </a:fld>
            <a:endParaRPr lang="en-US"/>
          </a:p>
        </p:txBody>
      </p:sp>
    </p:spTree>
    <p:extLst>
      <p:ext uri="{BB962C8B-B14F-4D97-AF65-F5344CB8AC3E}">
        <p14:creationId xmlns:p14="http://schemas.microsoft.com/office/powerpoint/2010/main" val="1438339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Active listening is integral</a:t>
            </a:r>
            <a:r>
              <a:rPr lang="en-US" baseline="0" dirty="0" smtClean="0"/>
              <a:t> in the de-escalation phase of conflict resolution. By exercising active listening skills you let the individual know that they are being heard and not ignored, you allow the person to vent their frustrations and in essence explain what happened. You also eliminate various poor listening habits, which will be discussed momentarily, and promote the retention of what is being communicated back from the individual.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16</a:t>
            </a:fld>
            <a:endParaRPr lang="en-US"/>
          </a:p>
        </p:txBody>
      </p:sp>
    </p:spTree>
    <p:extLst>
      <p:ext uri="{BB962C8B-B14F-4D97-AF65-F5344CB8AC3E}">
        <p14:creationId xmlns:p14="http://schemas.microsoft.com/office/powerpoint/2010/main" val="2055495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 seriously</a:t>
            </a:r>
            <a:r>
              <a:rPr lang="en-US" baseline="0" dirty="0" smtClean="0"/>
              <a:t> poor listening habits that many use are included in this slide. Don’t fake attention. If you attempt to act like you are paying attention, yet your eyes continually wonder the individual will know that you are not listening and don’t care. Don’t get lost in the trees…look at the forest. The individual is going to still be upset and will have many trigger words mixed in with the overall message. Pay attention to the whole story to get an idea about what triggered the initial incident. </a:t>
            </a:r>
          </a:p>
          <a:p>
            <a:r>
              <a:rPr lang="en-US" baseline="0" dirty="0" smtClean="0"/>
              <a:t>Just listen…don’t feel like you have to speak. Also, avoid daydreaming. This relates back to the first poor listening habit…faking attention. Do not interrupt the individual, let them speak and get the whole story.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17</a:t>
            </a:fld>
            <a:endParaRPr lang="en-US"/>
          </a:p>
        </p:txBody>
      </p:sp>
    </p:spTree>
    <p:extLst>
      <p:ext uri="{BB962C8B-B14F-4D97-AF65-F5344CB8AC3E}">
        <p14:creationId xmlns:p14="http://schemas.microsoft.com/office/powerpoint/2010/main" val="16945844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several good listening habits that should be deployed. Make sure that you concentrate on what you’re doing…focus at all times. Paying attention to non-verbal cues can paint a better picture than ignoring them. Noticing that the individual goes from having unclenched hands to clenched hands while speaking about someone can trigger you to explore that relationship. This other person obviously bothers the individual. Another good habit is to show that you understand what is being said. This can be accomplished by allowing the individual to speak uninterrupted, repeat main points to show you heard them, and acknowledge the individual’s feels.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18</a:t>
            </a:fld>
            <a:endParaRPr lang="en-US"/>
          </a:p>
        </p:txBody>
      </p:sp>
    </p:spTree>
    <p:extLst>
      <p:ext uri="{BB962C8B-B14F-4D97-AF65-F5344CB8AC3E}">
        <p14:creationId xmlns:p14="http://schemas.microsoft.com/office/powerpoint/2010/main" val="3189357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Throughout</a:t>
            </a:r>
            <a:r>
              <a:rPr lang="en-US" baseline="0" dirty="0" smtClean="0"/>
              <a:t> the de-escalation phase there will be several signs of progress presented to you through active listening. Positive signs of progress are that the situation is becoming less volatile and the individual appears to be calming down. Also, when the individual starts to speak slower, takes time to think, doesn’t argue, and speaks more calmly, the situation is improving. When the threats decrease or stop the situation has also improved. </a:t>
            </a:r>
          </a:p>
          <a:p>
            <a:r>
              <a:rPr lang="en-US" baseline="0" dirty="0" smtClean="0"/>
              <a:t>There are a couple of negative signs to look out for as well. When the individual become more angry or much more emotional you need to change strategies…the individual is being triggered and becoming agitated. Also, if the individual stops speaking to you he doesn’t trust that you are paying attention, or has become agitated again.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19</a:t>
            </a:fld>
            <a:endParaRPr lang="en-US"/>
          </a:p>
        </p:txBody>
      </p:sp>
    </p:spTree>
    <p:extLst>
      <p:ext uri="{BB962C8B-B14F-4D97-AF65-F5344CB8AC3E}">
        <p14:creationId xmlns:p14="http://schemas.microsoft.com/office/powerpoint/2010/main" val="941284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techniques</a:t>
            </a:r>
            <a:r>
              <a:rPr lang="en-US" baseline="0" dirty="0" smtClean="0"/>
              <a:t> of active listening that are going to be further explored are presented here. These six techniques, that can prove to be effective, are being minimal encouragement, paraphrasing, emotional labeling, mirroring, open-ended questions, and effective pauses. Each of these will be discusses further in upcoming slides.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20</a:t>
            </a:fld>
            <a:endParaRPr lang="en-US"/>
          </a:p>
        </p:txBody>
      </p:sp>
    </p:spTree>
    <p:extLst>
      <p:ext uri="{BB962C8B-B14F-4D97-AF65-F5344CB8AC3E}">
        <p14:creationId xmlns:p14="http://schemas.microsoft.com/office/powerpoint/2010/main" val="2887759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Minimal encouragers are brief,</a:t>
            </a:r>
            <a:r>
              <a:rPr lang="en-US" baseline="0" dirty="0" smtClean="0"/>
              <a:t> well-timed responses that inform an individual that you are paying attention to him or her. These are effective for keeping the individual talking and leads to much more information. This step also keeps the individual from thinking that you are talking too much or being condescending. </a:t>
            </a:r>
          </a:p>
          <a:p>
            <a:r>
              <a:rPr lang="en-US" dirty="0" smtClean="0"/>
              <a:t>An example could be,</a:t>
            </a:r>
            <a:r>
              <a:rPr lang="en-US" baseline="0" dirty="0" smtClean="0"/>
              <a:t> “I’m do mad, I just want to hit Vicky!” A minimal encourager could be simply “And or why”. This opens the door for the individual to explain the situation further and doesn’t challenge the individual. This is a good way to keep from agitating the individual.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21</a:t>
            </a:fld>
            <a:endParaRPr lang="en-US"/>
          </a:p>
        </p:txBody>
      </p:sp>
    </p:spTree>
    <p:extLst>
      <p:ext uri="{BB962C8B-B14F-4D97-AF65-F5344CB8AC3E}">
        <p14:creationId xmlns:p14="http://schemas.microsoft.com/office/powerpoint/2010/main" val="2824230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Paraphrasing consists of repeating an</a:t>
            </a:r>
            <a:r>
              <a:rPr lang="en-US" baseline="0" dirty="0" smtClean="0"/>
              <a:t> individual’s communication in your own words. This shows the individual that you heard the message and understand it well enough to make sense of it in your own words. It can soften the individual’s statement. If the individual uses harsh terms, like “destroy”, the paraphrased sentence could change that to “hurt”. This small change can help in de-escalating the situation. </a:t>
            </a:r>
          </a:p>
          <a:p>
            <a:r>
              <a:rPr lang="en-US" baseline="0" dirty="0" smtClean="0"/>
              <a:t>Also, the individual will be invited to expand. Once you paraphrase the statement the individual can hear what it sounds like and realize more explanation is needed to clarify part of the statement. Lastly, paraphrasing shows that you are interested and can keep the individual from becoming agitated again.</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22</a:t>
            </a:fld>
            <a:endParaRPr lang="en-US"/>
          </a:p>
        </p:txBody>
      </p:sp>
    </p:spTree>
    <p:extLst>
      <p:ext uri="{BB962C8B-B14F-4D97-AF65-F5344CB8AC3E}">
        <p14:creationId xmlns:p14="http://schemas.microsoft.com/office/powerpoint/2010/main" val="3970441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an individual “acts-out” it is generally from an underlying conflict. There are seven phases of the acting out behavior that will be discussed in this module. These include a calm, trigger, agitation, acceleration, peak, de-escalation, and recovery phase. If the process can be interrupted during or before the agitation phase the individual will not peak and de-escalation will not be needed.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5</a:t>
            </a:fld>
            <a:endParaRPr lang="en-US"/>
          </a:p>
        </p:txBody>
      </p:sp>
    </p:spTree>
    <p:extLst>
      <p:ext uri="{BB962C8B-B14F-4D97-AF65-F5344CB8AC3E}">
        <p14:creationId xmlns:p14="http://schemas.microsoft.com/office/powerpoint/2010/main" val="3549240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Emotion labeling consists</a:t>
            </a:r>
            <a:r>
              <a:rPr lang="en-US" baseline="0" dirty="0" smtClean="0"/>
              <a:t> of using emotionally descriptive words to show that you understand the feelings the individual is experiencing. An example statement would be “You sound pretty upset and hurt about _____”. A statement like this recognizes the feelings of the individual without passing judgment. It shows you are paying attention and helps keep the individual from becoming agitated again. This can also help identify the hurt, or trigger, that could have been the cause of the anger and situation.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23</a:t>
            </a:fld>
            <a:endParaRPr lang="en-US"/>
          </a:p>
        </p:txBody>
      </p:sp>
    </p:spTree>
    <p:extLst>
      <p:ext uri="{BB962C8B-B14F-4D97-AF65-F5344CB8AC3E}">
        <p14:creationId xmlns:p14="http://schemas.microsoft.com/office/powerpoint/2010/main" val="506211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Mirroring is when</a:t>
            </a:r>
            <a:r>
              <a:rPr lang="en-US" baseline="0" dirty="0" smtClean="0"/>
              <a:t> you repeat back the last word or phrase to the individual. This is a way of showing that you are paying attention and understand what is being said. For example, a student says “I’m just so mad, it’s because of all the other times, not because I’m crazy”. The CBLE could mirror with “All the other times”. The student knows that the CBLE is paying attention and this has segued into the student explaining what “all the other time” are.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24</a:t>
            </a:fld>
            <a:endParaRPr lang="en-US"/>
          </a:p>
        </p:txBody>
      </p:sp>
    </p:spTree>
    <p:extLst>
      <p:ext uri="{BB962C8B-B14F-4D97-AF65-F5344CB8AC3E}">
        <p14:creationId xmlns:p14="http://schemas.microsoft.com/office/powerpoint/2010/main" val="13985962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Open-ended</a:t>
            </a:r>
            <a:r>
              <a:rPr lang="en-US" baseline="0" dirty="0" smtClean="0"/>
              <a:t> questions will encourage the individual to talk and explain himself. Open-ended questions help clarify what is going on, and also shows that the CBLE is playing attention and wants to know more. Good examples of open-ended questions would be “tell me what happened” or “explain the situation”. A bad example of an open-ended question would be “did you push him”…this can easily be answered yes or no. After a closed question you’ll have to continue asking more questions and could easily agitate the individual again.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25</a:t>
            </a:fld>
            <a:endParaRPr lang="en-US"/>
          </a:p>
        </p:txBody>
      </p:sp>
    </p:spTree>
    <p:extLst>
      <p:ext uri="{BB962C8B-B14F-4D97-AF65-F5344CB8AC3E}">
        <p14:creationId xmlns:p14="http://schemas.microsoft.com/office/powerpoint/2010/main" val="9145739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Effective pauses</a:t>
            </a:r>
            <a:r>
              <a:rPr lang="en-US" baseline="0" dirty="0" smtClean="0"/>
              <a:t> are periods of silence that can be used to emphasize a point or even encourage the individual to say more. It is useful to use an effective pause after an open-ended question. This will allow the individual plenty of time to think about the question thoroughly before answering. Pauses could also be used after an individual seems to be finished talking. This give him an opportunity to add anything that he forgot to mention in the original answer. Pauses are also effective after you make an important point. This give the individual an opportunity to absorb what was said before you move on.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26</a:t>
            </a:fld>
            <a:endParaRPr lang="en-US"/>
          </a:p>
        </p:txBody>
      </p:sp>
    </p:spTree>
    <p:extLst>
      <p:ext uri="{BB962C8B-B14F-4D97-AF65-F5344CB8AC3E}">
        <p14:creationId xmlns:p14="http://schemas.microsoft.com/office/powerpoint/2010/main" val="39075906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final phase is recovery. This phase is important after de-escalation to find out exactly what caused the activity. Now that you have listened to the individual, calmed the individual down, and may have a vague understanding of what caused the behavior it is time to debrief. It could be possible that you know the trigger at this point from actively listening to the individual, but if you need clarification this is the time. The individual should be calm again and you can gracefully ask what caused the incident. Why did it happen? You may even ask what can be done in the future to prevent this from occurring again. The individual may have valid suggestions for avoiding the situation.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27</a:t>
            </a:fld>
            <a:endParaRPr lang="en-US"/>
          </a:p>
        </p:txBody>
      </p:sp>
    </p:spTree>
    <p:extLst>
      <p:ext uri="{BB962C8B-B14F-4D97-AF65-F5344CB8AC3E}">
        <p14:creationId xmlns:p14="http://schemas.microsoft.com/office/powerpoint/2010/main" val="406853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a:t>
            </a:r>
            <a:r>
              <a:rPr lang="en-US" baseline="0" dirty="0" smtClean="0"/>
              <a:t> a visual representation of the conflict continuum. The module will now delve deeper into the phases, but it is easy to see how one leads to another. It is also possible to see how quickly each phase moves. The individual can be calm for a long period of time and then the trigger comes and moves quickly into agitation for the individual. Agitation plateaus and can take a while, but once the individual begins to accelerate (s)he moves quickly into a peak. De-escalation is constant and without plateaus, but it is not fast.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6</a:t>
            </a:fld>
            <a:endParaRPr lang="en-US"/>
          </a:p>
        </p:txBody>
      </p:sp>
    </p:spTree>
    <p:extLst>
      <p:ext uri="{BB962C8B-B14F-4D97-AF65-F5344CB8AC3E}">
        <p14:creationId xmlns:p14="http://schemas.microsoft.com/office/powerpoint/2010/main" val="1328662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a:t>
            </a:r>
            <a:r>
              <a:rPr lang="en-US" baseline="0" dirty="0" smtClean="0"/>
              <a:t> students and individuals will be in the calm phase. At this point the individual is not experiencing any direct conflict. The individual is responsive and accepts feedback. At this point differences in others’ behavior are not a distraction and don’t bother the individual.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7</a:t>
            </a:fld>
            <a:endParaRPr lang="en-US"/>
          </a:p>
        </p:txBody>
      </p:sp>
    </p:spTree>
    <p:extLst>
      <p:ext uri="{BB962C8B-B14F-4D97-AF65-F5344CB8AC3E}">
        <p14:creationId xmlns:p14="http://schemas.microsoft.com/office/powerpoint/2010/main" val="3906350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second phase can happen at any time for the individual. Something has bothered the individual enough to take the individual out of the calm phase. Triggers have been introduced in previous modules, but they go by different terms. For instance, functional behavior assessment refers to triggers as antecedents, or the causes of the problem behavior prior to a functional behavior assessment. </a:t>
            </a:r>
          </a:p>
          <a:p>
            <a:endParaRPr lang="en-US" baseline="0" dirty="0" smtClean="0"/>
          </a:p>
          <a:p>
            <a:r>
              <a:rPr lang="en-US" baseline="0" dirty="0" smtClean="0"/>
              <a:t>The trigger is essentially a behavior that results from unresolved issues in the individual’s life. There are an infinite number of issues that can be a trigger. For students this could be repeatedly failing assignments, having a fight with his parents before school, drug problems, or even a sick family member. Any of these can trigger the individual to become agitated and direct that agitation at someone else.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8</a:t>
            </a:fld>
            <a:endParaRPr lang="en-US"/>
          </a:p>
        </p:txBody>
      </p:sp>
    </p:spTree>
    <p:extLst>
      <p:ext uri="{BB962C8B-B14F-4D97-AF65-F5344CB8AC3E}">
        <p14:creationId xmlns:p14="http://schemas.microsoft.com/office/powerpoint/2010/main" val="1296946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methods for stopping a potential</a:t>
            </a:r>
            <a:r>
              <a:rPr lang="en-US" baseline="0" dirty="0" smtClean="0"/>
              <a:t> conflict at the trigger phase. If you are able to identify the trigger and predict the problem (e.g., if a student is having family issues it may be beneficial to speak with the student to see what’s going on). By specifying what the expected behaviors are, promoting them, and positively reinforcing the individual for staying within the expected behavior the trigger can be curtailed. Modification of the context will generally be done by the teachers in a school. If the student can’t concentrate because of a physical aspect of the classroom and this lack of concentration leads to a trigger, the teacher can modify the physical aspect of the classroom to remove the possibility of a trigger.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9</a:t>
            </a:fld>
            <a:endParaRPr lang="en-US"/>
          </a:p>
        </p:txBody>
      </p:sp>
    </p:spTree>
    <p:extLst>
      <p:ext uri="{BB962C8B-B14F-4D97-AF65-F5344CB8AC3E}">
        <p14:creationId xmlns:p14="http://schemas.microsoft.com/office/powerpoint/2010/main" val="1480422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trigger is not able to be controlled the individual</a:t>
            </a:r>
            <a:r>
              <a:rPr lang="en-US" baseline="0" dirty="0" smtClean="0"/>
              <a:t> will enter the agitation phase. As mentioned earlier, this phase has the potential to last a long time. An individual may become agitated and stay agitated for a long time before progressing to the next phase. Agitation is generally accompanied by a change in the individual’s behavior. They may lose attention and become ever more stressed. When an individual become agitated there is a real possibility that the situation could escalate and intervention is imperative. Next, we’ll discuss the signs of agitation.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10</a:t>
            </a:fld>
            <a:endParaRPr lang="en-US"/>
          </a:p>
        </p:txBody>
      </p:sp>
    </p:spTree>
    <p:extLst>
      <p:ext uri="{BB962C8B-B14F-4D97-AF65-F5344CB8AC3E}">
        <p14:creationId xmlns:p14="http://schemas.microsoft.com/office/powerpoint/2010/main" val="391472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signs of agitation, both</a:t>
            </a:r>
            <a:r>
              <a:rPr lang="en-US" baseline="0" dirty="0" smtClean="0"/>
              <a:t> body language and verbal cues are hints that an individual is agitated. Body language is as important as verbal communication in everyday life…this is very much the case with identifying agitation. </a:t>
            </a:r>
          </a:p>
          <a:p>
            <a:r>
              <a:rPr lang="en-US" baseline="0" dirty="0" smtClean="0"/>
              <a:t>Some of the body language cues include: making very limited eye contact with whomever the individual is speaking with; having busy hand, meaning tapping a pencil/hands/or feet uncontrollably, wringing hands, rubbing thighs, etc.; being off task or keeping one’s head down for a long period of time; or even just starring into space and not paying attention to anything else. </a:t>
            </a:r>
          </a:p>
          <a:p>
            <a:r>
              <a:rPr lang="en-US" baseline="0" dirty="0" smtClean="0"/>
              <a:t>Some of the verbal cues are an unwillingness to talk or using a disrespectful, sharp tone when speaking. If the student uses close ended, short responses (i.e., no, yes, ‘cause) the student is also exhibiting verbal cues of agitation.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11</a:t>
            </a:fld>
            <a:endParaRPr lang="en-US"/>
          </a:p>
        </p:txBody>
      </p:sp>
    </p:spTree>
    <p:extLst>
      <p:ext uri="{BB962C8B-B14F-4D97-AF65-F5344CB8AC3E}">
        <p14:creationId xmlns:p14="http://schemas.microsoft.com/office/powerpoint/2010/main" val="2996447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 individual has been agitated</a:t>
            </a:r>
            <a:r>
              <a:rPr lang="en-US" baseline="0" dirty="0" smtClean="0"/>
              <a:t> and intervention was not accomplished he can move into an acceleration phase. The acceleration phase and peak phase are interrelated. Once acceleration has started the peak is generally accomplished once intervention happens. </a:t>
            </a:r>
          </a:p>
          <a:p>
            <a:r>
              <a:rPr lang="en-US" baseline="0" dirty="0" smtClean="0"/>
              <a:t>During the acceleration phase the behavior of the individual is focused and directed directly toward other staff. The individual will become vocal and begin arguing, become very noncompliant, provoke others, test limits of the ones in charge, make threats or even destroy property in the process. Once this phase has stopped the “acting-out” behavior has also peaked. By looking at the included list you can make out a continuum of events. It starts will arguing and moves toward destruction. If CBLE or administration is able to intervene at limit testing, threats, destruction, or any other more serious action will not take place. The event in this instance peaks at limit testing.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12</a:t>
            </a:fld>
            <a:endParaRPr lang="en-US"/>
          </a:p>
        </p:txBody>
      </p:sp>
    </p:spTree>
    <p:extLst>
      <p:ext uri="{BB962C8B-B14F-4D97-AF65-F5344CB8AC3E}">
        <p14:creationId xmlns:p14="http://schemas.microsoft.com/office/powerpoint/2010/main" val="2081642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441576" y="152400"/>
            <a:ext cx="7391400" cy="2003425"/>
          </a:xfrm>
        </p:spPr>
        <p:txBody>
          <a:bodyPr anchor="b"/>
          <a:lstStyle>
            <a:lvl1pPr algn="l">
              <a:defRPr b="1" baseline="0">
                <a:solidFill>
                  <a:srgbClr val="531E1D"/>
                </a:solidFill>
              </a:defRPr>
            </a:lvl1pPr>
          </a:lstStyle>
          <a:p>
            <a:r>
              <a:rPr lang="en-US" dirty="0" smtClean="0"/>
              <a:t>Presentation Name</a:t>
            </a:r>
            <a:endParaRPr lang="en-US" dirty="0"/>
          </a:p>
        </p:txBody>
      </p:sp>
      <p:sp>
        <p:nvSpPr>
          <p:cNvPr id="3" name="Subtitle 2"/>
          <p:cNvSpPr>
            <a:spLocks noGrp="1"/>
          </p:cNvSpPr>
          <p:nvPr>
            <p:ph type="subTitle" idx="1" hasCustomPrompt="1"/>
          </p:nvPr>
        </p:nvSpPr>
        <p:spPr>
          <a:xfrm>
            <a:off x="1441576" y="2362200"/>
            <a:ext cx="7391400" cy="533400"/>
          </a:xfrm>
        </p:spPr>
        <p:txBody>
          <a:bodyPr>
            <a:normAutofit/>
          </a:bodyPr>
          <a:lstStyle>
            <a:lvl1pPr marL="0" indent="0" algn="l">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a:t>
            </a:r>
            <a:endParaRPr lang="en-US" dirty="0"/>
          </a:p>
        </p:txBody>
      </p:sp>
      <p:sp>
        <p:nvSpPr>
          <p:cNvPr id="8" name="Rectangle 7"/>
          <p:cNvSpPr/>
          <p:nvPr userDrawn="1"/>
        </p:nvSpPr>
        <p:spPr>
          <a:xfrm>
            <a:off x="0" y="0"/>
            <a:ext cx="1219200" cy="68580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75954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41394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17048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4344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4856588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19595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96271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175922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44749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67483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6137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553200"/>
            <a:ext cx="9144000" cy="3048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762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152400" y="6553200"/>
            <a:ext cx="1828800" cy="246221"/>
          </a:xfrm>
          <a:prstGeom prst="rect">
            <a:avLst/>
          </a:prstGeom>
          <a:noFill/>
        </p:spPr>
        <p:txBody>
          <a:bodyPr wrap="square" rtlCol="0">
            <a:spAutoFit/>
          </a:bodyPr>
          <a:lstStyle/>
          <a:p>
            <a:endParaRPr lang="en-US" sz="1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976386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rgbClr val="531E1D"/>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531E1D"/>
        </a:buClr>
        <a:buFont typeface="Wingdings" pitchFamily="2" charset="2"/>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531E1D"/>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Clr>
          <a:srgbClr val="531E1D"/>
        </a:buClr>
        <a:buFont typeface="Wingdings" pitchFamily="2" charset="2"/>
        <a:buChar char="§"/>
        <a:defRPr sz="24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Clr>
          <a:srgbClr val="531E1D"/>
        </a:buClr>
        <a:buFont typeface="Wingdings" pitchFamily="2" charset="2"/>
        <a:buChar char="§"/>
        <a:defRPr sz="20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Clr>
          <a:srgbClr val="531E1D"/>
        </a:buClr>
        <a:buFont typeface="Wingdings" pitchFamily="2" charset="2"/>
        <a:buChar char="§"/>
        <a:defRPr sz="20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_ZpDnXYIFjo"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52400"/>
            <a:ext cx="7391400" cy="2057400"/>
          </a:xfrm>
        </p:spPr>
        <p:txBody>
          <a:bodyPr anchor="b">
            <a:normAutofit/>
          </a:bodyPr>
          <a:lstStyle/>
          <a:p>
            <a:r>
              <a:rPr lang="en-US" dirty="0" smtClean="0"/>
              <a:t>Conflict Resolution for CBLE</a:t>
            </a:r>
            <a:endParaRPr lang="en-US" dirty="0"/>
          </a:p>
        </p:txBody>
      </p:sp>
      <p:sp>
        <p:nvSpPr>
          <p:cNvPr id="3" name="Subtitle 2"/>
          <p:cNvSpPr>
            <a:spLocks noGrp="1"/>
          </p:cNvSpPr>
          <p:nvPr>
            <p:ph type="subTitle" idx="1"/>
          </p:nvPr>
        </p:nvSpPr>
        <p:spPr>
          <a:xfrm>
            <a:off x="1447800" y="2438400"/>
            <a:ext cx="7391400" cy="609600"/>
          </a:xfrm>
        </p:spPr>
        <p:txBody>
          <a:bodyPr/>
          <a:lstStyle/>
          <a:p>
            <a:r>
              <a:rPr lang="en-US" dirty="0" smtClean="0"/>
              <a:t>Instructor</a:t>
            </a:r>
            <a:endParaRPr lang="en-US" dirty="0"/>
          </a:p>
        </p:txBody>
      </p:sp>
    </p:spTree>
    <p:extLst>
      <p:ext uri="{BB962C8B-B14F-4D97-AF65-F5344CB8AC3E}">
        <p14:creationId xmlns:p14="http://schemas.microsoft.com/office/powerpoint/2010/main" val="276831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Agitation Phase</a:t>
            </a:r>
            <a:endParaRPr lang="en-US" dirty="0"/>
          </a:p>
        </p:txBody>
      </p:sp>
      <p:sp>
        <p:nvSpPr>
          <p:cNvPr id="3" name="Content Placeholder 2"/>
          <p:cNvSpPr>
            <a:spLocks noGrp="1"/>
          </p:cNvSpPr>
          <p:nvPr>
            <p:ph idx="1"/>
          </p:nvPr>
        </p:nvSpPr>
        <p:spPr/>
        <p:txBody>
          <a:bodyPr>
            <a:normAutofit lnSpcReduction="10000"/>
          </a:bodyPr>
          <a:lstStyle/>
          <a:p>
            <a:r>
              <a:rPr lang="en-US" dirty="0" smtClean="0"/>
              <a:t>Caused by inability to control trigger</a:t>
            </a:r>
          </a:p>
          <a:p>
            <a:r>
              <a:rPr lang="en-US" dirty="0" smtClean="0"/>
              <a:t>Long lasting phase</a:t>
            </a:r>
          </a:p>
          <a:p>
            <a:r>
              <a:rPr lang="en-US" dirty="0" smtClean="0"/>
              <a:t>Change in behavior</a:t>
            </a:r>
          </a:p>
          <a:p>
            <a:pPr lvl="1"/>
            <a:r>
              <a:rPr lang="en-US" dirty="0" smtClean="0"/>
              <a:t>Lack of attention/concentration</a:t>
            </a:r>
          </a:p>
          <a:p>
            <a:pPr lvl="1"/>
            <a:r>
              <a:rPr lang="en-US" dirty="0" smtClean="0"/>
              <a:t>Increased stress</a:t>
            </a:r>
          </a:p>
          <a:p>
            <a:r>
              <a:rPr lang="en-US" dirty="0" smtClean="0"/>
              <a:t>Real possibility that “acting-out” will actually occur</a:t>
            </a:r>
          </a:p>
          <a:p>
            <a:pPr lvl="1"/>
            <a:r>
              <a:rPr lang="en-US" dirty="0" smtClean="0"/>
              <a:t>Imperative that intervention occurs during, or before, this phase. </a:t>
            </a:r>
            <a:endParaRPr lang="en-US" dirty="0"/>
          </a:p>
        </p:txBody>
      </p:sp>
    </p:spTree>
    <p:extLst>
      <p:ext uri="{BB962C8B-B14F-4D97-AF65-F5344CB8AC3E}">
        <p14:creationId xmlns:p14="http://schemas.microsoft.com/office/powerpoint/2010/main" val="2108772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Agitation</a:t>
            </a:r>
            <a:endParaRPr lang="en-US" dirty="0"/>
          </a:p>
        </p:txBody>
      </p:sp>
      <p:sp>
        <p:nvSpPr>
          <p:cNvPr id="3" name="Content Placeholder 2"/>
          <p:cNvSpPr>
            <a:spLocks noGrp="1"/>
          </p:cNvSpPr>
          <p:nvPr>
            <p:ph idx="1"/>
          </p:nvPr>
        </p:nvSpPr>
        <p:spPr/>
        <p:txBody>
          <a:bodyPr>
            <a:normAutofit fontScale="92500"/>
          </a:bodyPr>
          <a:lstStyle/>
          <a:p>
            <a:r>
              <a:rPr lang="en-US" dirty="0" smtClean="0"/>
              <a:t>Body language</a:t>
            </a:r>
          </a:p>
          <a:p>
            <a:pPr lvl="1"/>
            <a:r>
              <a:rPr lang="en-US" dirty="0" smtClean="0"/>
              <a:t>Limited eye contact</a:t>
            </a:r>
          </a:p>
          <a:p>
            <a:pPr lvl="1"/>
            <a:r>
              <a:rPr lang="en-US" dirty="0" smtClean="0"/>
              <a:t>Busy hands – tapping hands, wringing hands, etc.</a:t>
            </a:r>
          </a:p>
          <a:p>
            <a:pPr lvl="1"/>
            <a:r>
              <a:rPr lang="en-US" dirty="0" smtClean="0"/>
              <a:t>Off task or head down</a:t>
            </a:r>
          </a:p>
          <a:p>
            <a:pPr lvl="1"/>
            <a:r>
              <a:rPr lang="en-US" dirty="0" smtClean="0"/>
              <a:t>Starring into space</a:t>
            </a:r>
          </a:p>
          <a:p>
            <a:pPr lvl="1"/>
            <a:r>
              <a:rPr lang="en-US" dirty="0" smtClean="0"/>
              <a:t>Moving in and out of groups with no purpose</a:t>
            </a:r>
          </a:p>
          <a:p>
            <a:r>
              <a:rPr lang="en-US" dirty="0" smtClean="0"/>
              <a:t>Verbal cue</a:t>
            </a:r>
          </a:p>
          <a:p>
            <a:pPr lvl="1"/>
            <a:r>
              <a:rPr lang="en-US" dirty="0" smtClean="0"/>
              <a:t>Unwillingness to talk or use of disrespectful tone</a:t>
            </a:r>
          </a:p>
          <a:p>
            <a:pPr lvl="1"/>
            <a:r>
              <a:rPr lang="en-US" dirty="0" smtClean="0"/>
              <a:t>Close ended, short responses</a:t>
            </a:r>
            <a:endParaRPr lang="en-US" dirty="0"/>
          </a:p>
        </p:txBody>
      </p:sp>
    </p:spTree>
    <p:extLst>
      <p:ext uri="{BB962C8B-B14F-4D97-AF65-F5344CB8AC3E}">
        <p14:creationId xmlns:p14="http://schemas.microsoft.com/office/powerpoint/2010/main" val="1842337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Acceleration and Peak Phases</a:t>
            </a:r>
            <a:endParaRPr lang="en-US" dirty="0"/>
          </a:p>
        </p:txBody>
      </p:sp>
      <p:sp>
        <p:nvSpPr>
          <p:cNvPr id="3" name="Content Placeholder 2"/>
          <p:cNvSpPr>
            <a:spLocks noGrp="1"/>
          </p:cNvSpPr>
          <p:nvPr>
            <p:ph idx="1"/>
          </p:nvPr>
        </p:nvSpPr>
        <p:spPr/>
        <p:txBody>
          <a:bodyPr/>
          <a:lstStyle/>
          <a:p>
            <a:r>
              <a:rPr lang="en-US" dirty="0" smtClean="0"/>
              <a:t>Behavior is focused and directed toward the staff. </a:t>
            </a:r>
          </a:p>
          <a:p>
            <a:pPr lvl="1"/>
            <a:r>
              <a:rPr lang="en-US" dirty="0" smtClean="0"/>
              <a:t>Arguing</a:t>
            </a:r>
          </a:p>
          <a:p>
            <a:pPr lvl="1"/>
            <a:r>
              <a:rPr lang="en-US" dirty="0" smtClean="0"/>
              <a:t>Noncompliant</a:t>
            </a:r>
          </a:p>
          <a:p>
            <a:pPr lvl="1"/>
            <a:r>
              <a:rPr lang="en-US" dirty="0" smtClean="0"/>
              <a:t>Provoking</a:t>
            </a:r>
          </a:p>
          <a:p>
            <a:pPr lvl="1"/>
            <a:r>
              <a:rPr lang="en-US" dirty="0" smtClean="0"/>
              <a:t>Limit Testing</a:t>
            </a:r>
          </a:p>
          <a:p>
            <a:pPr lvl="1"/>
            <a:r>
              <a:rPr lang="en-US" dirty="0" smtClean="0"/>
              <a:t>Threats</a:t>
            </a:r>
          </a:p>
          <a:p>
            <a:pPr lvl="1"/>
            <a:r>
              <a:rPr lang="en-US" dirty="0" smtClean="0"/>
              <a:t>Destruction of property</a:t>
            </a:r>
            <a:endParaRPr lang="en-US" dirty="0"/>
          </a:p>
        </p:txBody>
      </p:sp>
    </p:spTree>
    <p:extLst>
      <p:ext uri="{BB962C8B-B14F-4D97-AF65-F5344CB8AC3E}">
        <p14:creationId xmlns:p14="http://schemas.microsoft.com/office/powerpoint/2010/main" val="3272359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1</a:t>
            </a:r>
            <a:r>
              <a:rPr lang="en-US" baseline="30000" dirty="0" smtClean="0"/>
              <a:t>st</a:t>
            </a:r>
            <a:r>
              <a:rPr lang="en-US" dirty="0" smtClean="0"/>
              <a:t> Five Steps</a:t>
            </a:r>
            <a:endParaRPr lang="en-US" dirty="0"/>
          </a:p>
        </p:txBody>
      </p:sp>
      <p:sp>
        <p:nvSpPr>
          <p:cNvPr id="3" name="Content Placeholder 2"/>
          <p:cNvSpPr>
            <a:spLocks noGrp="1"/>
          </p:cNvSpPr>
          <p:nvPr>
            <p:ph idx="1"/>
          </p:nvPr>
        </p:nvSpPr>
        <p:spPr/>
        <p:txBody>
          <a:bodyPr/>
          <a:lstStyle/>
          <a:p>
            <a:r>
              <a:rPr lang="en-US" dirty="0"/>
              <a:t>Video: </a:t>
            </a:r>
            <a:r>
              <a:rPr lang="en-US" dirty="0">
                <a:hlinkClick r:id="rId3"/>
              </a:rPr>
              <a:t>http://www.youtube.com/watch?v=_</a:t>
            </a:r>
            <a:r>
              <a:rPr lang="en-US" dirty="0" smtClean="0">
                <a:hlinkClick r:id="rId3"/>
              </a:rPr>
              <a:t>ZpDnXYIFjo</a:t>
            </a:r>
            <a:endParaRPr lang="en-US" dirty="0" smtClean="0"/>
          </a:p>
          <a:p>
            <a:endParaRPr lang="en-US" dirty="0"/>
          </a:p>
        </p:txBody>
      </p:sp>
    </p:spTree>
    <p:extLst>
      <p:ext uri="{BB962C8B-B14F-4D97-AF65-F5344CB8AC3E}">
        <p14:creationId xmlns:p14="http://schemas.microsoft.com/office/powerpoint/2010/main" val="2560220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De-escalation and Recovery Phases</a:t>
            </a:r>
            <a:endParaRPr lang="en-US" dirty="0"/>
          </a:p>
        </p:txBody>
      </p:sp>
      <p:sp>
        <p:nvSpPr>
          <p:cNvPr id="3" name="Content Placeholder 2"/>
          <p:cNvSpPr>
            <a:spLocks noGrp="1"/>
          </p:cNvSpPr>
          <p:nvPr>
            <p:ph idx="1"/>
          </p:nvPr>
        </p:nvSpPr>
        <p:spPr/>
        <p:txBody>
          <a:bodyPr/>
          <a:lstStyle/>
          <a:p>
            <a:r>
              <a:rPr lang="en-US" dirty="0" smtClean="0"/>
              <a:t>Final two phases deal with defusing the behavior. </a:t>
            </a:r>
          </a:p>
          <a:p>
            <a:endParaRPr lang="en-US" dirty="0" smtClean="0"/>
          </a:p>
          <a:p>
            <a:r>
              <a:rPr lang="en-US" dirty="0" smtClean="0"/>
              <a:t>Concentrate on:</a:t>
            </a:r>
          </a:p>
          <a:p>
            <a:pPr lvl="1"/>
            <a:r>
              <a:rPr lang="en-US" dirty="0"/>
              <a:t>E</a:t>
            </a:r>
            <a:r>
              <a:rPr lang="en-US" dirty="0" smtClean="0"/>
              <a:t>ffective communication</a:t>
            </a:r>
          </a:p>
          <a:p>
            <a:pPr lvl="1"/>
            <a:r>
              <a:rPr lang="en-US" dirty="0" smtClean="0"/>
              <a:t>Active listening skills</a:t>
            </a:r>
          </a:p>
          <a:p>
            <a:pPr lvl="1"/>
            <a:r>
              <a:rPr lang="en-US" dirty="0" smtClean="0"/>
              <a:t>Remaining non-confrontational</a:t>
            </a:r>
            <a:endParaRPr lang="en-US" dirty="0"/>
          </a:p>
        </p:txBody>
      </p:sp>
    </p:spTree>
    <p:extLst>
      <p:ext uri="{BB962C8B-B14F-4D97-AF65-F5344CB8AC3E}">
        <p14:creationId xmlns:p14="http://schemas.microsoft.com/office/powerpoint/2010/main" val="2040362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Defusing Situation</a:t>
            </a:r>
            <a:endParaRPr lang="en-US" dirty="0"/>
          </a:p>
        </p:txBody>
      </p:sp>
      <p:sp>
        <p:nvSpPr>
          <p:cNvPr id="3" name="Content Placeholder 2"/>
          <p:cNvSpPr>
            <a:spLocks noGrp="1"/>
          </p:cNvSpPr>
          <p:nvPr>
            <p:ph idx="1"/>
          </p:nvPr>
        </p:nvSpPr>
        <p:spPr/>
        <p:txBody>
          <a:bodyPr>
            <a:normAutofit lnSpcReduction="10000"/>
          </a:bodyPr>
          <a:lstStyle/>
          <a:p>
            <a:r>
              <a:rPr lang="en-US" dirty="0" smtClean="0"/>
              <a:t>Avoid escalating prompts</a:t>
            </a:r>
          </a:p>
          <a:p>
            <a:pPr lvl="1"/>
            <a:r>
              <a:rPr lang="en-US" dirty="0" smtClean="0"/>
              <a:t>Shouting, touching student, put-down statements, becoming defensive, communicating anger through body language</a:t>
            </a:r>
          </a:p>
          <a:p>
            <a:r>
              <a:rPr lang="en-US" dirty="0" smtClean="0"/>
              <a:t>Remain calm, detached, and respectful</a:t>
            </a:r>
          </a:p>
          <a:p>
            <a:r>
              <a:rPr lang="en-US" dirty="0" smtClean="0"/>
              <a:t>Pause – the most powerful response is no immediate response</a:t>
            </a:r>
          </a:p>
          <a:p>
            <a:r>
              <a:rPr lang="en-US" dirty="0" smtClean="0"/>
              <a:t>Be non-confrontational</a:t>
            </a:r>
          </a:p>
          <a:p>
            <a:r>
              <a:rPr lang="en-US" dirty="0" smtClean="0"/>
              <a:t>Utilize active listening skills</a:t>
            </a:r>
            <a:endParaRPr lang="en-US" dirty="0"/>
          </a:p>
        </p:txBody>
      </p:sp>
    </p:spTree>
    <p:extLst>
      <p:ext uri="{BB962C8B-B14F-4D97-AF65-F5344CB8AC3E}">
        <p14:creationId xmlns:p14="http://schemas.microsoft.com/office/powerpoint/2010/main" val="3811525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Listening</a:t>
            </a:r>
            <a:endParaRPr lang="en-US" dirty="0"/>
          </a:p>
        </p:txBody>
      </p:sp>
      <p:sp>
        <p:nvSpPr>
          <p:cNvPr id="3" name="Content Placeholder 2"/>
          <p:cNvSpPr>
            <a:spLocks noGrp="1"/>
          </p:cNvSpPr>
          <p:nvPr>
            <p:ph idx="1"/>
          </p:nvPr>
        </p:nvSpPr>
        <p:spPr/>
        <p:txBody>
          <a:bodyPr/>
          <a:lstStyle/>
          <a:p>
            <a:r>
              <a:rPr lang="en-US" dirty="0" smtClean="0"/>
              <a:t>An integral component of conflict resolution</a:t>
            </a:r>
          </a:p>
          <a:p>
            <a:r>
              <a:rPr lang="en-US" dirty="0" smtClean="0"/>
              <a:t>Learned skill that basically</a:t>
            </a:r>
          </a:p>
          <a:p>
            <a:pPr lvl="1"/>
            <a:r>
              <a:rPr lang="en-US" dirty="0" smtClean="0"/>
              <a:t>Lets person know they are being heard</a:t>
            </a:r>
          </a:p>
          <a:p>
            <a:pPr lvl="1"/>
            <a:r>
              <a:rPr lang="en-US" dirty="0" smtClean="0"/>
              <a:t>Allows person to vent</a:t>
            </a:r>
          </a:p>
          <a:p>
            <a:pPr lvl="1"/>
            <a:r>
              <a:rPr lang="en-US" dirty="0" smtClean="0"/>
              <a:t>Eliminates poor listening habits</a:t>
            </a:r>
          </a:p>
          <a:p>
            <a:pPr lvl="1"/>
            <a:r>
              <a:rPr lang="en-US" dirty="0" smtClean="0"/>
              <a:t>Promotes retention of what is communicated</a:t>
            </a:r>
            <a:endParaRPr lang="en-US" dirty="0"/>
          </a:p>
        </p:txBody>
      </p:sp>
    </p:spTree>
    <p:extLst>
      <p:ext uri="{BB962C8B-B14F-4D97-AF65-F5344CB8AC3E}">
        <p14:creationId xmlns:p14="http://schemas.microsoft.com/office/powerpoint/2010/main" val="30817717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Listening Habits</a:t>
            </a:r>
            <a:endParaRPr lang="en-US" dirty="0"/>
          </a:p>
        </p:txBody>
      </p:sp>
      <p:sp>
        <p:nvSpPr>
          <p:cNvPr id="3" name="Content Placeholder 2"/>
          <p:cNvSpPr>
            <a:spLocks noGrp="1"/>
          </p:cNvSpPr>
          <p:nvPr>
            <p:ph idx="1"/>
          </p:nvPr>
        </p:nvSpPr>
        <p:spPr/>
        <p:txBody>
          <a:bodyPr/>
          <a:lstStyle/>
          <a:p>
            <a:r>
              <a:rPr lang="en-US" dirty="0" smtClean="0"/>
              <a:t>Faking attention</a:t>
            </a:r>
          </a:p>
          <a:p>
            <a:r>
              <a:rPr lang="en-US" dirty="0" smtClean="0"/>
              <a:t>Allowing trigger words to interfere with the crux of the message</a:t>
            </a:r>
          </a:p>
          <a:p>
            <a:r>
              <a:rPr lang="en-US" dirty="0" smtClean="0"/>
              <a:t>Being too eager to </a:t>
            </a:r>
            <a:br>
              <a:rPr lang="en-US" dirty="0" smtClean="0"/>
            </a:br>
            <a:r>
              <a:rPr lang="en-US" dirty="0" smtClean="0"/>
              <a:t>speak…just listen</a:t>
            </a:r>
          </a:p>
          <a:p>
            <a:r>
              <a:rPr lang="en-US" dirty="0" smtClean="0"/>
              <a:t>Daydreaming</a:t>
            </a:r>
          </a:p>
          <a:p>
            <a:r>
              <a:rPr lang="en-US" dirty="0" smtClean="0"/>
              <a:t>Interrupting</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3200400"/>
            <a:ext cx="3886200" cy="3147822"/>
          </a:xfrm>
          <a:prstGeom prst="rect">
            <a:avLst/>
          </a:prstGeom>
        </p:spPr>
      </p:pic>
    </p:spTree>
    <p:extLst>
      <p:ext uri="{BB962C8B-B14F-4D97-AF65-F5344CB8AC3E}">
        <p14:creationId xmlns:p14="http://schemas.microsoft.com/office/powerpoint/2010/main" val="2600257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Listening Habits</a:t>
            </a:r>
            <a:endParaRPr lang="en-US" dirty="0"/>
          </a:p>
        </p:txBody>
      </p:sp>
      <p:sp>
        <p:nvSpPr>
          <p:cNvPr id="3" name="Content Placeholder 2"/>
          <p:cNvSpPr>
            <a:spLocks noGrp="1"/>
          </p:cNvSpPr>
          <p:nvPr>
            <p:ph idx="1"/>
          </p:nvPr>
        </p:nvSpPr>
        <p:spPr/>
        <p:txBody>
          <a:bodyPr/>
          <a:lstStyle/>
          <a:p>
            <a:r>
              <a:rPr lang="en-US" dirty="0" smtClean="0"/>
              <a:t>Concentrate/Focus</a:t>
            </a:r>
          </a:p>
          <a:p>
            <a:r>
              <a:rPr lang="en-US" dirty="0" smtClean="0"/>
              <a:t>Look for non-verbal cues</a:t>
            </a:r>
          </a:p>
          <a:p>
            <a:r>
              <a:rPr lang="en-US" dirty="0" smtClean="0"/>
              <a:t>Show understanding</a:t>
            </a:r>
          </a:p>
          <a:p>
            <a:pPr lvl="1"/>
            <a:r>
              <a:rPr lang="en-US" dirty="0" smtClean="0"/>
              <a:t>Allow person to talk uninterrupted</a:t>
            </a:r>
          </a:p>
          <a:p>
            <a:pPr lvl="1"/>
            <a:r>
              <a:rPr lang="en-US" dirty="0" smtClean="0"/>
              <a:t>Repeat main points</a:t>
            </a:r>
          </a:p>
          <a:p>
            <a:pPr lvl="1"/>
            <a:r>
              <a:rPr lang="en-US" dirty="0" smtClean="0"/>
              <a:t>Acknowledge feelings of individual</a:t>
            </a:r>
            <a:endParaRPr lang="en-US" dirty="0"/>
          </a:p>
        </p:txBody>
      </p:sp>
    </p:spTree>
    <p:extLst>
      <p:ext uri="{BB962C8B-B14F-4D97-AF65-F5344CB8AC3E}">
        <p14:creationId xmlns:p14="http://schemas.microsoft.com/office/powerpoint/2010/main" val="4017083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Progress</a:t>
            </a:r>
            <a:endParaRPr lang="en-US" dirty="0"/>
          </a:p>
        </p:txBody>
      </p:sp>
      <p:sp>
        <p:nvSpPr>
          <p:cNvPr id="3" name="Content Placeholder 2"/>
          <p:cNvSpPr>
            <a:spLocks noGrp="1"/>
          </p:cNvSpPr>
          <p:nvPr>
            <p:ph idx="1"/>
          </p:nvPr>
        </p:nvSpPr>
        <p:spPr/>
        <p:txBody>
          <a:bodyPr/>
          <a:lstStyle/>
          <a:p>
            <a:r>
              <a:rPr lang="en-US" dirty="0" smtClean="0"/>
              <a:t>Positive Signs</a:t>
            </a:r>
          </a:p>
          <a:p>
            <a:pPr lvl="1"/>
            <a:r>
              <a:rPr lang="en-US" dirty="0" smtClean="0"/>
              <a:t>Situation is becoming less volatile </a:t>
            </a:r>
          </a:p>
          <a:p>
            <a:pPr lvl="1"/>
            <a:r>
              <a:rPr lang="en-US" dirty="0" smtClean="0"/>
              <a:t>Individual is speaking slower/more calmly</a:t>
            </a:r>
          </a:p>
          <a:p>
            <a:pPr lvl="1"/>
            <a:r>
              <a:rPr lang="en-US" dirty="0" smtClean="0"/>
              <a:t>Threats decrease</a:t>
            </a:r>
          </a:p>
          <a:p>
            <a:r>
              <a:rPr lang="en-US" dirty="0" smtClean="0"/>
              <a:t>Negative Signs</a:t>
            </a:r>
          </a:p>
          <a:p>
            <a:pPr lvl="1"/>
            <a:r>
              <a:rPr lang="en-US" dirty="0" smtClean="0"/>
              <a:t>Individual becomes more angry/emotional</a:t>
            </a:r>
          </a:p>
          <a:p>
            <a:pPr lvl="1"/>
            <a:r>
              <a:rPr lang="en-US" dirty="0" smtClean="0"/>
              <a:t>Individual stops speaking with you</a:t>
            </a:r>
            <a:endParaRPr lang="en-US" dirty="0"/>
          </a:p>
        </p:txBody>
      </p:sp>
    </p:spTree>
    <p:extLst>
      <p:ext uri="{BB962C8B-B14F-4D97-AF65-F5344CB8AC3E}">
        <p14:creationId xmlns:p14="http://schemas.microsoft.com/office/powerpoint/2010/main" val="1817140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Objective</a:t>
            </a:r>
            <a:endParaRPr lang="en-US" dirty="0"/>
          </a:p>
        </p:txBody>
      </p:sp>
      <p:sp>
        <p:nvSpPr>
          <p:cNvPr id="3" name="Content Placeholder 2"/>
          <p:cNvSpPr>
            <a:spLocks noGrp="1"/>
          </p:cNvSpPr>
          <p:nvPr>
            <p:ph idx="1"/>
          </p:nvPr>
        </p:nvSpPr>
        <p:spPr/>
        <p:txBody>
          <a:bodyPr/>
          <a:lstStyle/>
          <a:p>
            <a:r>
              <a:rPr lang="en-US" dirty="0" smtClean="0"/>
              <a:t>Upon completion of this module, the participant will be able to identify the phases of “acting-out” in conflict, and have an understanding of what active listening entails. </a:t>
            </a:r>
            <a:endParaRPr lang="en-US" dirty="0"/>
          </a:p>
        </p:txBody>
      </p:sp>
    </p:spTree>
    <p:extLst>
      <p:ext uri="{BB962C8B-B14F-4D97-AF65-F5344CB8AC3E}">
        <p14:creationId xmlns:p14="http://schemas.microsoft.com/office/powerpoint/2010/main" val="274863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Listening Techniques</a:t>
            </a:r>
            <a:endParaRPr lang="en-US" dirty="0"/>
          </a:p>
        </p:txBody>
      </p:sp>
      <p:sp>
        <p:nvSpPr>
          <p:cNvPr id="3" name="Content Placeholder 2"/>
          <p:cNvSpPr>
            <a:spLocks noGrp="1"/>
          </p:cNvSpPr>
          <p:nvPr>
            <p:ph idx="1"/>
          </p:nvPr>
        </p:nvSpPr>
        <p:spPr/>
        <p:txBody>
          <a:bodyPr/>
          <a:lstStyle/>
          <a:p>
            <a:r>
              <a:rPr lang="en-US" dirty="0" smtClean="0"/>
              <a:t>CBLE should </a:t>
            </a:r>
            <a:r>
              <a:rPr lang="en-US" dirty="0"/>
              <a:t>u</a:t>
            </a:r>
            <a:r>
              <a:rPr lang="en-US" dirty="0" smtClean="0"/>
              <a:t>se:</a:t>
            </a:r>
          </a:p>
          <a:p>
            <a:pPr lvl="1"/>
            <a:r>
              <a:rPr lang="en-US" dirty="0" smtClean="0"/>
              <a:t>Minimal encouragement</a:t>
            </a:r>
          </a:p>
          <a:p>
            <a:pPr lvl="1"/>
            <a:r>
              <a:rPr lang="en-US" dirty="0" smtClean="0"/>
              <a:t>Paraphrasing</a:t>
            </a:r>
          </a:p>
          <a:p>
            <a:pPr lvl="1"/>
            <a:r>
              <a:rPr lang="en-US" dirty="0" smtClean="0"/>
              <a:t>Emotional Labeling</a:t>
            </a:r>
          </a:p>
          <a:p>
            <a:pPr lvl="1"/>
            <a:r>
              <a:rPr lang="en-US" dirty="0" smtClean="0"/>
              <a:t>Mirroring meaning – repetition of main idea</a:t>
            </a:r>
          </a:p>
          <a:p>
            <a:pPr lvl="1"/>
            <a:r>
              <a:rPr lang="en-US" dirty="0" smtClean="0"/>
              <a:t>Open-ended questions</a:t>
            </a:r>
          </a:p>
          <a:p>
            <a:pPr lvl="1"/>
            <a:r>
              <a:rPr lang="en-US" dirty="0" smtClean="0"/>
              <a:t>Effective pauses</a:t>
            </a:r>
            <a:endParaRPr lang="en-US" dirty="0"/>
          </a:p>
        </p:txBody>
      </p:sp>
    </p:spTree>
    <p:extLst>
      <p:ext uri="{BB962C8B-B14F-4D97-AF65-F5344CB8AC3E}">
        <p14:creationId xmlns:p14="http://schemas.microsoft.com/office/powerpoint/2010/main" val="4022919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Minimal Encouragers</a:t>
            </a:r>
            <a:endParaRPr lang="en-US" dirty="0"/>
          </a:p>
        </p:txBody>
      </p:sp>
      <p:sp>
        <p:nvSpPr>
          <p:cNvPr id="3" name="Content Placeholder 2"/>
          <p:cNvSpPr>
            <a:spLocks noGrp="1"/>
          </p:cNvSpPr>
          <p:nvPr>
            <p:ph idx="1"/>
          </p:nvPr>
        </p:nvSpPr>
        <p:spPr/>
        <p:txBody>
          <a:bodyPr>
            <a:normAutofit fontScale="92500"/>
          </a:bodyPr>
          <a:lstStyle/>
          <a:p>
            <a:r>
              <a:rPr lang="en-US" dirty="0" smtClean="0"/>
              <a:t>Brief, well-timed responses informing individual you are paying attention</a:t>
            </a:r>
          </a:p>
          <a:p>
            <a:pPr lvl="1"/>
            <a:r>
              <a:rPr lang="en-US" dirty="0" smtClean="0"/>
              <a:t>Keeps individual talking/leads to more info</a:t>
            </a:r>
          </a:p>
          <a:p>
            <a:r>
              <a:rPr lang="en-US" dirty="0" smtClean="0"/>
              <a:t>Example:</a:t>
            </a:r>
          </a:p>
          <a:p>
            <a:pPr lvl="1"/>
            <a:r>
              <a:rPr lang="en-US" dirty="0" smtClean="0"/>
              <a:t>“I’m so mad, I just want to hit Vicky”</a:t>
            </a:r>
          </a:p>
          <a:p>
            <a:r>
              <a:rPr lang="en-US" dirty="0" smtClean="0"/>
              <a:t>Response:</a:t>
            </a:r>
          </a:p>
          <a:p>
            <a:pPr lvl="1"/>
            <a:r>
              <a:rPr lang="en-US" dirty="0" smtClean="0"/>
              <a:t>“And/why”</a:t>
            </a:r>
          </a:p>
          <a:p>
            <a:pPr lvl="1"/>
            <a:r>
              <a:rPr lang="en-US" dirty="0" smtClean="0"/>
              <a:t>Good minimal encourager. It opens the door for more explanation w/o challenging the subject</a:t>
            </a:r>
            <a:endParaRPr lang="en-US" dirty="0"/>
          </a:p>
        </p:txBody>
      </p:sp>
    </p:spTree>
    <p:extLst>
      <p:ext uri="{BB962C8B-B14F-4D97-AF65-F5344CB8AC3E}">
        <p14:creationId xmlns:p14="http://schemas.microsoft.com/office/powerpoint/2010/main" val="244013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p:txBody>
          <a:bodyPr/>
          <a:lstStyle/>
          <a:p>
            <a:r>
              <a:rPr lang="en-US" dirty="0" smtClean="0"/>
              <a:t>Repeating the individual’s message in CBLE’s own words</a:t>
            </a:r>
          </a:p>
          <a:p>
            <a:r>
              <a:rPr lang="en-US" dirty="0" smtClean="0"/>
              <a:t>Beneficial because it:</a:t>
            </a:r>
          </a:p>
          <a:p>
            <a:pPr lvl="1"/>
            <a:r>
              <a:rPr lang="en-US" dirty="0" smtClean="0"/>
              <a:t>Shows that the CBLE heard the message</a:t>
            </a:r>
          </a:p>
          <a:p>
            <a:pPr lvl="1"/>
            <a:r>
              <a:rPr lang="en-US" dirty="0" smtClean="0"/>
              <a:t>Softens the individual’s statement</a:t>
            </a:r>
          </a:p>
          <a:p>
            <a:pPr lvl="1"/>
            <a:r>
              <a:rPr lang="en-US" dirty="0" smtClean="0"/>
              <a:t>Invites the individual to say more</a:t>
            </a:r>
          </a:p>
          <a:p>
            <a:pPr lvl="1"/>
            <a:r>
              <a:rPr lang="en-US" dirty="0" smtClean="0"/>
              <a:t>Shows interest</a:t>
            </a:r>
            <a:endParaRPr lang="en-US" dirty="0"/>
          </a:p>
        </p:txBody>
      </p:sp>
    </p:spTree>
    <p:extLst>
      <p:ext uri="{BB962C8B-B14F-4D97-AF65-F5344CB8AC3E}">
        <p14:creationId xmlns:p14="http://schemas.microsoft.com/office/powerpoint/2010/main" val="2377871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 Labeling</a:t>
            </a:r>
            <a:endParaRPr lang="en-US" dirty="0"/>
          </a:p>
        </p:txBody>
      </p:sp>
      <p:sp>
        <p:nvSpPr>
          <p:cNvPr id="3" name="Content Placeholder 2"/>
          <p:cNvSpPr>
            <a:spLocks noGrp="1"/>
          </p:cNvSpPr>
          <p:nvPr>
            <p:ph idx="1"/>
          </p:nvPr>
        </p:nvSpPr>
        <p:spPr/>
        <p:txBody>
          <a:bodyPr/>
          <a:lstStyle/>
          <a:p>
            <a:r>
              <a:rPr lang="en-US" dirty="0" smtClean="0"/>
              <a:t>Use of emotionally descriptive words to show the CBLE understands the feelings the individual is experiencing</a:t>
            </a:r>
            <a:endParaRPr lang="en-US" dirty="0"/>
          </a:p>
          <a:p>
            <a:r>
              <a:rPr lang="en-US" dirty="0" smtClean="0"/>
              <a:t>“You sound pretty upset and hurt about___”</a:t>
            </a:r>
          </a:p>
          <a:p>
            <a:pPr lvl="1"/>
            <a:r>
              <a:rPr lang="en-US" dirty="0" smtClean="0"/>
              <a:t>Recognizes feelings without judgment</a:t>
            </a:r>
          </a:p>
          <a:p>
            <a:pPr lvl="1"/>
            <a:r>
              <a:rPr lang="en-US" dirty="0" smtClean="0"/>
              <a:t>Identifies that the hurt underlies the anger in the situation</a:t>
            </a:r>
          </a:p>
        </p:txBody>
      </p:sp>
    </p:spTree>
    <p:extLst>
      <p:ext uri="{BB962C8B-B14F-4D97-AF65-F5344CB8AC3E}">
        <p14:creationId xmlns:p14="http://schemas.microsoft.com/office/powerpoint/2010/main" val="3904281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Mirroring</a:t>
            </a:r>
            <a:endParaRPr lang="en-US" dirty="0"/>
          </a:p>
        </p:txBody>
      </p:sp>
      <p:sp>
        <p:nvSpPr>
          <p:cNvPr id="3" name="Content Placeholder 2"/>
          <p:cNvSpPr>
            <a:spLocks noGrp="1"/>
          </p:cNvSpPr>
          <p:nvPr>
            <p:ph idx="1"/>
          </p:nvPr>
        </p:nvSpPr>
        <p:spPr/>
        <p:txBody>
          <a:bodyPr>
            <a:normAutofit lnSpcReduction="10000"/>
          </a:bodyPr>
          <a:lstStyle/>
          <a:p>
            <a:r>
              <a:rPr lang="en-US" dirty="0" smtClean="0"/>
              <a:t>Repeating back the last word or phrase</a:t>
            </a:r>
          </a:p>
          <a:p>
            <a:pPr lvl="1"/>
            <a:r>
              <a:rPr lang="en-US" dirty="0" smtClean="0"/>
              <a:t>Shows the CBLE is paying attention and understands what is being said</a:t>
            </a:r>
          </a:p>
          <a:p>
            <a:r>
              <a:rPr lang="en-US" dirty="0" smtClean="0"/>
              <a:t>Student: “I’m just so mad, it’s because of all the other times, not because I’m crazy”</a:t>
            </a:r>
          </a:p>
          <a:p>
            <a:r>
              <a:rPr lang="en-US" dirty="0" smtClean="0"/>
              <a:t>CBLE: “All the other times”</a:t>
            </a:r>
          </a:p>
          <a:p>
            <a:pPr lvl="1"/>
            <a:r>
              <a:rPr lang="en-US" dirty="0" smtClean="0"/>
              <a:t>The student knows the CBLE is paying attention and this has segued into the student explaining what “all the other times” are. </a:t>
            </a:r>
            <a:endParaRPr lang="en-US" dirty="0"/>
          </a:p>
        </p:txBody>
      </p:sp>
    </p:spTree>
    <p:extLst>
      <p:ext uri="{BB962C8B-B14F-4D97-AF65-F5344CB8AC3E}">
        <p14:creationId xmlns:p14="http://schemas.microsoft.com/office/powerpoint/2010/main" val="2952569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Open-Ended 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Questions that encourage the individual to talk</a:t>
            </a:r>
          </a:p>
          <a:p>
            <a:pPr lvl="1"/>
            <a:r>
              <a:rPr lang="en-US" dirty="0" smtClean="0"/>
              <a:t>Helps clarify what is going on</a:t>
            </a:r>
          </a:p>
          <a:p>
            <a:pPr lvl="1"/>
            <a:r>
              <a:rPr lang="en-US" dirty="0" smtClean="0"/>
              <a:t>Shows that the CBLE is paying attention</a:t>
            </a:r>
          </a:p>
          <a:p>
            <a:r>
              <a:rPr lang="en-US" dirty="0" smtClean="0"/>
              <a:t>Good Examples:</a:t>
            </a:r>
          </a:p>
          <a:p>
            <a:pPr lvl="1"/>
            <a:r>
              <a:rPr lang="en-US" dirty="0" smtClean="0"/>
              <a:t>“Tell me what happened”</a:t>
            </a:r>
          </a:p>
          <a:p>
            <a:pPr lvl="1"/>
            <a:r>
              <a:rPr lang="en-US" dirty="0" smtClean="0"/>
              <a:t>“Explain the situation”</a:t>
            </a:r>
          </a:p>
          <a:p>
            <a:r>
              <a:rPr lang="en-US" dirty="0" smtClean="0"/>
              <a:t>Bad Example:</a:t>
            </a:r>
          </a:p>
          <a:p>
            <a:pPr lvl="1"/>
            <a:r>
              <a:rPr lang="en-US" dirty="0" smtClean="0"/>
              <a:t>“Did you push him?”</a:t>
            </a:r>
            <a:endParaRPr lang="en-US" dirty="0"/>
          </a:p>
        </p:txBody>
      </p:sp>
    </p:spTree>
    <p:extLst>
      <p:ext uri="{BB962C8B-B14F-4D97-AF65-F5344CB8AC3E}">
        <p14:creationId xmlns:p14="http://schemas.microsoft.com/office/powerpoint/2010/main" val="3828541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Pauses</a:t>
            </a:r>
            <a:endParaRPr lang="en-US" dirty="0"/>
          </a:p>
        </p:txBody>
      </p:sp>
      <p:sp>
        <p:nvSpPr>
          <p:cNvPr id="3" name="Content Placeholder 2"/>
          <p:cNvSpPr>
            <a:spLocks noGrp="1"/>
          </p:cNvSpPr>
          <p:nvPr>
            <p:ph idx="1"/>
          </p:nvPr>
        </p:nvSpPr>
        <p:spPr/>
        <p:txBody>
          <a:bodyPr/>
          <a:lstStyle/>
          <a:p>
            <a:r>
              <a:rPr lang="en-US" dirty="0" smtClean="0"/>
              <a:t>Periods of silence used to emphasize a point or encourage the individual to say more</a:t>
            </a:r>
          </a:p>
          <a:p>
            <a:r>
              <a:rPr lang="en-US" dirty="0" smtClean="0"/>
              <a:t>When to use:</a:t>
            </a:r>
          </a:p>
          <a:p>
            <a:pPr lvl="1"/>
            <a:r>
              <a:rPr lang="en-US" dirty="0" smtClean="0"/>
              <a:t>After an open-ended question</a:t>
            </a:r>
          </a:p>
          <a:p>
            <a:pPr lvl="1"/>
            <a:r>
              <a:rPr lang="en-US" dirty="0" smtClean="0"/>
              <a:t>After an individual seems to have finished</a:t>
            </a:r>
          </a:p>
          <a:p>
            <a:pPr lvl="2"/>
            <a:r>
              <a:rPr lang="en-US" dirty="0" smtClean="0"/>
              <a:t>gives him an opportunity to add anything</a:t>
            </a:r>
          </a:p>
          <a:p>
            <a:pPr lvl="1"/>
            <a:r>
              <a:rPr lang="en-US" dirty="0" smtClean="0"/>
              <a:t>After the CBLE makes an important point</a:t>
            </a:r>
            <a:endParaRPr lang="en-US" dirty="0"/>
          </a:p>
        </p:txBody>
      </p:sp>
    </p:spTree>
    <p:extLst>
      <p:ext uri="{BB962C8B-B14F-4D97-AF65-F5344CB8AC3E}">
        <p14:creationId xmlns:p14="http://schemas.microsoft.com/office/powerpoint/2010/main" val="2218121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a:t>
            </a:r>
            <a:endParaRPr lang="en-US" dirty="0"/>
          </a:p>
        </p:txBody>
      </p:sp>
      <p:sp>
        <p:nvSpPr>
          <p:cNvPr id="3" name="Content Placeholder 2"/>
          <p:cNvSpPr>
            <a:spLocks noGrp="1"/>
          </p:cNvSpPr>
          <p:nvPr>
            <p:ph idx="1"/>
          </p:nvPr>
        </p:nvSpPr>
        <p:spPr/>
        <p:txBody>
          <a:bodyPr/>
          <a:lstStyle/>
          <a:p>
            <a:r>
              <a:rPr lang="en-US" dirty="0" smtClean="0"/>
              <a:t>Final phase of conflict cycle</a:t>
            </a:r>
          </a:p>
          <a:p>
            <a:r>
              <a:rPr lang="en-US" dirty="0" smtClean="0"/>
              <a:t>After de-escalation it is important to find out what caused the activity. </a:t>
            </a:r>
          </a:p>
          <a:p>
            <a:pPr lvl="1"/>
            <a:r>
              <a:rPr lang="en-US" dirty="0" smtClean="0"/>
              <a:t>You may not know what the trigger was</a:t>
            </a:r>
          </a:p>
          <a:p>
            <a:pPr lvl="1"/>
            <a:r>
              <a:rPr lang="en-US" dirty="0" smtClean="0"/>
              <a:t>Why did this happen?</a:t>
            </a:r>
          </a:p>
          <a:p>
            <a:pPr lvl="1"/>
            <a:r>
              <a:rPr lang="en-US" dirty="0" smtClean="0"/>
              <a:t>What can be done in the future to prevent the conflict from occurring? </a:t>
            </a:r>
          </a:p>
        </p:txBody>
      </p:sp>
    </p:spTree>
    <p:extLst>
      <p:ext uri="{BB962C8B-B14F-4D97-AF65-F5344CB8AC3E}">
        <p14:creationId xmlns:p14="http://schemas.microsoft.com/office/powerpoint/2010/main" val="3308115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a:t>Bordelon</a:t>
            </a:r>
            <a:r>
              <a:rPr lang="en-US" dirty="0"/>
              <a:t>, P. &amp; Durocher, (</a:t>
            </a:r>
            <a:r>
              <a:rPr lang="en-US" dirty="0" err="1"/>
              <a:t>n.d.</a:t>
            </a:r>
            <a:r>
              <a:rPr lang="en-US" dirty="0"/>
              <a:t>). Managing difficult behaviors: An overview of the conflict cycle and verbal de-escalation strategies. </a:t>
            </a:r>
            <a:r>
              <a:rPr lang="en-US" i="1" dirty="0" smtClean="0"/>
              <a:t>PowerPoint presentation</a:t>
            </a:r>
            <a:r>
              <a:rPr lang="en-US" dirty="0"/>
              <a:t>, </a:t>
            </a:r>
            <a:endParaRPr lang="en-US" dirty="0" smtClean="0"/>
          </a:p>
          <a:p>
            <a:r>
              <a:rPr lang="en-US" dirty="0" smtClean="0"/>
              <a:t>Flannery</a:t>
            </a:r>
            <a:r>
              <a:rPr lang="en-US" dirty="0"/>
              <a:t>, B. (</a:t>
            </a:r>
            <a:r>
              <a:rPr lang="en-US" dirty="0" err="1"/>
              <a:t>n.d.</a:t>
            </a:r>
            <a:r>
              <a:rPr lang="en-US" dirty="0"/>
              <a:t>). </a:t>
            </a:r>
            <a:r>
              <a:rPr lang="en-US" i="1" dirty="0"/>
              <a:t>Conflict resolution strategies - -skills for managing conflict</a:t>
            </a:r>
            <a:r>
              <a:rPr lang="en-US" dirty="0"/>
              <a:t>. Retrieved from http://blakeflannery.hubpages.com/hub/Conflict-Management-Insight-and-Skills </a:t>
            </a:r>
            <a:endParaRPr lang="en-US" dirty="0" smtClean="0"/>
          </a:p>
          <a:p>
            <a:r>
              <a:rPr lang="en-US" dirty="0" smtClean="0"/>
              <a:t>www.iris.peabody.vanderbilt.edu/bi1/bi1_02.html</a:t>
            </a:r>
          </a:p>
          <a:p>
            <a:r>
              <a:rPr lang="en-US" dirty="0"/>
              <a:t>Mullins, W. Texas State University, (</a:t>
            </a:r>
            <a:r>
              <a:rPr lang="en-US" dirty="0" err="1"/>
              <a:t>n.d.</a:t>
            </a:r>
            <a:r>
              <a:rPr lang="en-US" dirty="0"/>
              <a:t>). </a:t>
            </a:r>
            <a:r>
              <a:rPr lang="en-US" i="1" dirty="0"/>
              <a:t>Active listening: The heart of </a:t>
            </a:r>
            <a:r>
              <a:rPr lang="en-US" i="1" dirty="0" smtClean="0"/>
              <a:t>negotiations. </a:t>
            </a:r>
            <a:r>
              <a:rPr lang="en-US" dirty="0" smtClean="0"/>
              <a:t>PowerPoint presentation for hostage negotiation training</a:t>
            </a:r>
            <a:endParaRPr lang="en-US" dirty="0"/>
          </a:p>
          <a:p>
            <a:r>
              <a:rPr lang="en-US" dirty="0"/>
              <a:t>Mullins, W. Texas State University, (</a:t>
            </a:r>
            <a:r>
              <a:rPr lang="en-US" dirty="0" err="1"/>
              <a:t>n.d.</a:t>
            </a:r>
            <a:r>
              <a:rPr lang="en-US" dirty="0"/>
              <a:t>). </a:t>
            </a:r>
            <a:r>
              <a:rPr lang="en-US" i="1" dirty="0" smtClean="0"/>
              <a:t>Communication skills I: Safety, security, trust. </a:t>
            </a:r>
            <a:r>
              <a:rPr lang="en-US" dirty="0" smtClean="0"/>
              <a:t>PowerPoint presentation for hostage negotiation training</a:t>
            </a:r>
          </a:p>
          <a:p>
            <a:r>
              <a:rPr lang="en-US" dirty="0"/>
              <a:t>http://www.123rf.com/photo_3569354_young-asian-business-man-sitting-daydreaming.html</a:t>
            </a:r>
          </a:p>
          <a:p>
            <a:endParaRPr lang="en-US" dirty="0"/>
          </a:p>
        </p:txBody>
      </p:sp>
    </p:spTree>
    <p:extLst>
      <p:ext uri="{BB962C8B-B14F-4D97-AF65-F5344CB8AC3E}">
        <p14:creationId xmlns:p14="http://schemas.microsoft.com/office/powerpoint/2010/main" val="270452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Enabling Objectives</a:t>
            </a:r>
            <a:endParaRPr lang="en-US" dirty="0"/>
          </a:p>
        </p:txBody>
      </p:sp>
      <p:sp>
        <p:nvSpPr>
          <p:cNvPr id="3" name="Content Placeholder 2"/>
          <p:cNvSpPr>
            <a:spLocks noGrp="1"/>
          </p:cNvSpPr>
          <p:nvPr>
            <p:ph idx="1"/>
          </p:nvPr>
        </p:nvSpPr>
        <p:spPr/>
        <p:txBody>
          <a:bodyPr>
            <a:normAutofit fontScale="92500"/>
          </a:bodyPr>
          <a:lstStyle/>
          <a:p>
            <a:r>
              <a:rPr lang="en-US" dirty="0" smtClean="0"/>
              <a:t>Describe different sources of conflict</a:t>
            </a:r>
          </a:p>
          <a:p>
            <a:r>
              <a:rPr lang="en-US" dirty="0" smtClean="0"/>
              <a:t>Identify the seven phases of “acting-out”</a:t>
            </a:r>
          </a:p>
          <a:p>
            <a:r>
              <a:rPr lang="en-US" dirty="0" smtClean="0"/>
              <a:t>Describe different signs of agitation to look for</a:t>
            </a:r>
          </a:p>
          <a:p>
            <a:r>
              <a:rPr lang="en-US" dirty="0" smtClean="0"/>
              <a:t>Identify during which phases of “acting-out” an intervention will work</a:t>
            </a:r>
          </a:p>
          <a:p>
            <a:r>
              <a:rPr lang="en-US" dirty="0" smtClean="0"/>
              <a:t>Discuss different strategies for de-escalation</a:t>
            </a:r>
          </a:p>
          <a:p>
            <a:r>
              <a:rPr lang="en-US" dirty="0" smtClean="0"/>
              <a:t>Identify the six active listening techniques </a:t>
            </a:r>
            <a:endParaRPr lang="en-US" dirty="0"/>
          </a:p>
        </p:txBody>
      </p:sp>
    </p:spTree>
    <p:extLst>
      <p:ext uri="{BB962C8B-B14F-4D97-AF65-F5344CB8AC3E}">
        <p14:creationId xmlns:p14="http://schemas.microsoft.com/office/powerpoint/2010/main" val="4272433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Conflict</a:t>
            </a:r>
            <a:endParaRPr lang="en-US" dirty="0"/>
          </a:p>
        </p:txBody>
      </p:sp>
      <p:sp>
        <p:nvSpPr>
          <p:cNvPr id="3" name="Content Placeholder 2"/>
          <p:cNvSpPr>
            <a:spLocks noGrp="1"/>
          </p:cNvSpPr>
          <p:nvPr>
            <p:ph idx="1"/>
          </p:nvPr>
        </p:nvSpPr>
        <p:spPr/>
        <p:txBody>
          <a:bodyPr/>
          <a:lstStyle/>
          <a:p>
            <a:r>
              <a:rPr lang="en-US" dirty="0" smtClean="0"/>
              <a:t>Conflict comes from differences</a:t>
            </a:r>
          </a:p>
          <a:p>
            <a:endParaRPr lang="en-US" dirty="0"/>
          </a:p>
          <a:p>
            <a:r>
              <a:rPr lang="en-US" dirty="0" smtClean="0"/>
              <a:t>Examples of differences</a:t>
            </a:r>
          </a:p>
          <a:p>
            <a:pPr lvl="1"/>
            <a:r>
              <a:rPr lang="en-US" dirty="0" smtClean="0"/>
              <a:t>Beliefs</a:t>
            </a:r>
          </a:p>
          <a:p>
            <a:pPr lvl="1"/>
            <a:r>
              <a:rPr lang="en-US" dirty="0" smtClean="0"/>
              <a:t>Expectations</a:t>
            </a:r>
          </a:p>
          <a:p>
            <a:pPr lvl="1"/>
            <a:r>
              <a:rPr lang="en-US" dirty="0" smtClean="0"/>
              <a:t>Goals</a:t>
            </a:r>
          </a:p>
          <a:p>
            <a:pPr lvl="1"/>
            <a:r>
              <a:rPr lang="en-US" dirty="0" smtClean="0"/>
              <a:t>Values</a:t>
            </a:r>
          </a:p>
          <a:p>
            <a:pPr lvl="1"/>
            <a:r>
              <a:rPr lang="en-US" dirty="0" smtClean="0"/>
              <a:t>Behaviors</a:t>
            </a:r>
          </a:p>
        </p:txBody>
      </p:sp>
    </p:spTree>
    <p:extLst>
      <p:ext uri="{BB962C8B-B14F-4D97-AF65-F5344CB8AC3E}">
        <p14:creationId xmlns:p14="http://schemas.microsoft.com/office/powerpoint/2010/main" val="1240864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Acting-Out Behavior</a:t>
            </a:r>
            <a:endParaRPr lang="en-US" dirty="0"/>
          </a:p>
        </p:txBody>
      </p:sp>
      <p:sp>
        <p:nvSpPr>
          <p:cNvPr id="3" name="Content Placeholder 2"/>
          <p:cNvSpPr>
            <a:spLocks noGrp="1"/>
          </p:cNvSpPr>
          <p:nvPr>
            <p:ph idx="1"/>
          </p:nvPr>
        </p:nvSpPr>
        <p:spPr>
          <a:xfrm>
            <a:off x="457200" y="1447800"/>
            <a:ext cx="8229600" cy="5029200"/>
          </a:xfrm>
        </p:spPr>
        <p:txBody>
          <a:bodyPr>
            <a:normAutofit/>
          </a:bodyPr>
          <a:lstStyle/>
          <a:p>
            <a:r>
              <a:rPr lang="en-US" dirty="0" smtClean="0"/>
              <a:t>Sources of conflict cause “acting-out”</a:t>
            </a:r>
            <a:endParaRPr lang="en-US" dirty="0"/>
          </a:p>
          <a:p>
            <a:r>
              <a:rPr lang="en-US" dirty="0" smtClean="0"/>
              <a:t>Seven phases of acting-out</a:t>
            </a:r>
          </a:p>
          <a:p>
            <a:pPr marL="971550" lvl="1" indent="-514350">
              <a:buFont typeface="+mj-lt"/>
              <a:buAutoNum type="arabicPeriod"/>
            </a:pPr>
            <a:r>
              <a:rPr lang="en-US" dirty="0" smtClean="0"/>
              <a:t>Calm</a:t>
            </a:r>
          </a:p>
          <a:p>
            <a:pPr marL="971550" lvl="1" indent="-514350">
              <a:buFont typeface="+mj-lt"/>
              <a:buAutoNum type="arabicPeriod"/>
            </a:pPr>
            <a:r>
              <a:rPr lang="en-US" dirty="0" smtClean="0"/>
              <a:t>Trigger</a:t>
            </a:r>
          </a:p>
          <a:p>
            <a:pPr marL="971550" lvl="1" indent="-514350">
              <a:buFont typeface="+mj-lt"/>
              <a:buAutoNum type="arabicPeriod"/>
            </a:pPr>
            <a:r>
              <a:rPr lang="en-US" dirty="0" smtClean="0"/>
              <a:t>Agitation</a:t>
            </a:r>
          </a:p>
          <a:p>
            <a:pPr marL="971550" lvl="1" indent="-514350">
              <a:buFont typeface="+mj-lt"/>
              <a:buAutoNum type="arabicPeriod"/>
            </a:pPr>
            <a:r>
              <a:rPr lang="en-US" dirty="0" smtClean="0"/>
              <a:t>Acceleration</a:t>
            </a:r>
          </a:p>
          <a:p>
            <a:pPr marL="971550" lvl="1" indent="-514350">
              <a:buFont typeface="+mj-lt"/>
              <a:buAutoNum type="arabicPeriod"/>
            </a:pPr>
            <a:r>
              <a:rPr lang="en-US" dirty="0" smtClean="0"/>
              <a:t>Peak</a:t>
            </a:r>
          </a:p>
          <a:p>
            <a:pPr marL="971550" lvl="1" indent="-514350">
              <a:buFont typeface="+mj-lt"/>
              <a:buAutoNum type="arabicPeriod"/>
            </a:pPr>
            <a:r>
              <a:rPr lang="en-US" dirty="0" smtClean="0"/>
              <a:t>De-escalation</a:t>
            </a:r>
          </a:p>
          <a:p>
            <a:pPr marL="971550" lvl="1" indent="-514350">
              <a:buFont typeface="+mj-lt"/>
              <a:buAutoNum type="arabicPeriod"/>
            </a:pPr>
            <a:r>
              <a:rPr lang="en-US" dirty="0" smtClean="0"/>
              <a:t>Recovery</a:t>
            </a:r>
            <a:endParaRPr lang="en-US" dirty="0"/>
          </a:p>
        </p:txBody>
      </p:sp>
    </p:spTree>
    <p:extLst>
      <p:ext uri="{BB962C8B-B14F-4D97-AF65-F5344CB8AC3E}">
        <p14:creationId xmlns:p14="http://schemas.microsoft.com/office/powerpoint/2010/main" val="846519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45827" y="685800"/>
            <a:ext cx="8698173" cy="5486400"/>
          </a:xfrm>
        </p:spPr>
      </p:pic>
    </p:spTree>
    <p:extLst>
      <p:ext uri="{BB962C8B-B14F-4D97-AF65-F5344CB8AC3E}">
        <p14:creationId xmlns:p14="http://schemas.microsoft.com/office/powerpoint/2010/main" val="583289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Calm Phase</a:t>
            </a:r>
            <a:endParaRPr lang="en-US" dirty="0"/>
          </a:p>
        </p:txBody>
      </p:sp>
      <p:sp>
        <p:nvSpPr>
          <p:cNvPr id="3" name="Content Placeholder 2"/>
          <p:cNvSpPr>
            <a:spLocks noGrp="1"/>
          </p:cNvSpPr>
          <p:nvPr>
            <p:ph idx="1"/>
          </p:nvPr>
        </p:nvSpPr>
        <p:spPr/>
        <p:txBody>
          <a:bodyPr/>
          <a:lstStyle/>
          <a:p>
            <a:r>
              <a:rPr lang="en-US" dirty="0" smtClean="0"/>
              <a:t>First phase of behavior</a:t>
            </a:r>
          </a:p>
          <a:p>
            <a:pPr lvl="1"/>
            <a:r>
              <a:rPr lang="en-US" dirty="0" smtClean="0"/>
              <a:t>Responsive to directions</a:t>
            </a:r>
          </a:p>
          <a:p>
            <a:pPr lvl="1"/>
            <a:r>
              <a:rPr lang="en-US" dirty="0" smtClean="0"/>
              <a:t>Accepting of corrective feedback</a:t>
            </a:r>
          </a:p>
          <a:p>
            <a:pPr lvl="1"/>
            <a:r>
              <a:rPr lang="en-US" dirty="0" smtClean="0"/>
              <a:t>Ignores distractions and/or inappropriate behaviors of others</a:t>
            </a:r>
          </a:p>
          <a:p>
            <a:pPr lvl="1"/>
            <a:endParaRPr lang="en-US" dirty="0"/>
          </a:p>
          <a:p>
            <a:r>
              <a:rPr lang="en-US" dirty="0" smtClean="0"/>
              <a:t>Teachers can manage instruction</a:t>
            </a:r>
            <a:endParaRPr lang="en-US" dirty="0"/>
          </a:p>
        </p:txBody>
      </p:sp>
    </p:spTree>
    <p:extLst>
      <p:ext uri="{BB962C8B-B14F-4D97-AF65-F5344CB8AC3E}">
        <p14:creationId xmlns:p14="http://schemas.microsoft.com/office/powerpoint/2010/main" val="2879252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 Phase</a:t>
            </a:r>
            <a:endParaRPr lang="en-US" dirty="0"/>
          </a:p>
        </p:txBody>
      </p:sp>
      <p:sp>
        <p:nvSpPr>
          <p:cNvPr id="3" name="Content Placeholder 2"/>
          <p:cNvSpPr>
            <a:spLocks noGrp="1"/>
          </p:cNvSpPr>
          <p:nvPr>
            <p:ph idx="1"/>
          </p:nvPr>
        </p:nvSpPr>
        <p:spPr/>
        <p:txBody>
          <a:bodyPr>
            <a:normAutofit lnSpcReduction="10000"/>
          </a:bodyPr>
          <a:lstStyle/>
          <a:p>
            <a:r>
              <a:rPr lang="en-US" dirty="0" smtClean="0"/>
              <a:t>Second phase of acting out</a:t>
            </a:r>
          </a:p>
          <a:p>
            <a:r>
              <a:rPr lang="en-US" dirty="0" smtClean="0"/>
              <a:t>Triggers are referred to as:</a:t>
            </a:r>
          </a:p>
          <a:p>
            <a:pPr lvl="1"/>
            <a:r>
              <a:rPr lang="en-US" dirty="0" smtClean="0"/>
              <a:t>Setting events</a:t>
            </a:r>
          </a:p>
          <a:p>
            <a:pPr lvl="1"/>
            <a:r>
              <a:rPr lang="en-US" dirty="0" smtClean="0"/>
              <a:t>Aversive stimuli</a:t>
            </a:r>
          </a:p>
          <a:p>
            <a:pPr lvl="1"/>
            <a:r>
              <a:rPr lang="en-US" dirty="0" smtClean="0"/>
              <a:t>Antecedents</a:t>
            </a:r>
          </a:p>
          <a:p>
            <a:r>
              <a:rPr lang="en-US" dirty="0" smtClean="0"/>
              <a:t>Behavior is a series of unresolved issues</a:t>
            </a:r>
          </a:p>
          <a:p>
            <a:pPr lvl="1"/>
            <a:r>
              <a:rPr lang="en-US" dirty="0" smtClean="0"/>
              <a:t>Repeated failures, confrontations with students, argument with parent, substance abuse, family member illness, etc.</a:t>
            </a:r>
          </a:p>
        </p:txBody>
      </p:sp>
    </p:spTree>
    <p:extLst>
      <p:ext uri="{BB962C8B-B14F-4D97-AF65-F5344CB8AC3E}">
        <p14:creationId xmlns:p14="http://schemas.microsoft.com/office/powerpoint/2010/main" val="1850597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 Phase</a:t>
            </a:r>
            <a:endParaRPr lang="en-US" dirty="0"/>
          </a:p>
        </p:txBody>
      </p:sp>
      <p:sp>
        <p:nvSpPr>
          <p:cNvPr id="3" name="Content Placeholder 2"/>
          <p:cNvSpPr>
            <a:spLocks noGrp="1"/>
          </p:cNvSpPr>
          <p:nvPr>
            <p:ph idx="1"/>
          </p:nvPr>
        </p:nvSpPr>
        <p:spPr/>
        <p:txBody>
          <a:bodyPr/>
          <a:lstStyle/>
          <a:p>
            <a:r>
              <a:rPr lang="en-US" dirty="0" smtClean="0"/>
              <a:t>Methods for stopping behavior at trigger phase:</a:t>
            </a:r>
          </a:p>
          <a:p>
            <a:pPr lvl="1"/>
            <a:r>
              <a:rPr lang="en-US" dirty="0" smtClean="0"/>
              <a:t>Identify the trigger and predict problem</a:t>
            </a:r>
          </a:p>
          <a:p>
            <a:pPr lvl="1"/>
            <a:r>
              <a:rPr lang="en-US" dirty="0" smtClean="0"/>
              <a:t>Specify expected behaviors</a:t>
            </a:r>
          </a:p>
          <a:p>
            <a:pPr lvl="1"/>
            <a:r>
              <a:rPr lang="en-US" dirty="0" smtClean="0"/>
              <a:t>Modify context of situation</a:t>
            </a:r>
          </a:p>
          <a:p>
            <a:pPr lvl="1"/>
            <a:r>
              <a:rPr lang="en-US" dirty="0" smtClean="0"/>
              <a:t>Provide reinforcement for expected behavior</a:t>
            </a:r>
          </a:p>
          <a:p>
            <a:pPr lvl="1"/>
            <a:r>
              <a:rPr lang="en-US" dirty="0" smtClean="0"/>
              <a:t>Promote expected behaviors</a:t>
            </a:r>
            <a:endParaRPr lang="en-US" dirty="0"/>
          </a:p>
        </p:txBody>
      </p:sp>
    </p:spTree>
    <p:extLst>
      <p:ext uri="{BB962C8B-B14F-4D97-AF65-F5344CB8AC3E}">
        <p14:creationId xmlns:p14="http://schemas.microsoft.com/office/powerpoint/2010/main" val="2216744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TotalTime>
  <Words>3600</Words>
  <Application>Microsoft Office PowerPoint</Application>
  <PresentationFormat>On-screen Show (4:3)</PresentationFormat>
  <Paragraphs>247</Paragraphs>
  <Slides>28</Slides>
  <Notes>24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Conflict Resolution for CBLE</vt:lpstr>
      <vt:lpstr>Terminal Objective</vt:lpstr>
      <vt:lpstr>Enabling Objectives</vt:lpstr>
      <vt:lpstr>Sources of Conflict</vt:lpstr>
      <vt:lpstr>Acting-Out Behavior</vt:lpstr>
      <vt:lpstr>PowerPoint Presentation</vt:lpstr>
      <vt:lpstr>Calm Phase</vt:lpstr>
      <vt:lpstr>Trigger Phase</vt:lpstr>
      <vt:lpstr>Trigger Phase</vt:lpstr>
      <vt:lpstr>Agitation Phase</vt:lpstr>
      <vt:lpstr>Signs of Agitation</vt:lpstr>
      <vt:lpstr>Acceleration and Peak Phases</vt:lpstr>
      <vt:lpstr>Example of 1st Five Steps</vt:lpstr>
      <vt:lpstr>De-escalation and Recovery Phases</vt:lpstr>
      <vt:lpstr>Strategies for Defusing Situation</vt:lpstr>
      <vt:lpstr>Active Listening</vt:lpstr>
      <vt:lpstr>Poor Listening Habits</vt:lpstr>
      <vt:lpstr>Good Listening Habits</vt:lpstr>
      <vt:lpstr>Signs of Progress</vt:lpstr>
      <vt:lpstr>Active Listening Techniques</vt:lpstr>
      <vt:lpstr>Minimal Encouragers</vt:lpstr>
      <vt:lpstr>Paraphrasing</vt:lpstr>
      <vt:lpstr>Emotion Labeling</vt:lpstr>
      <vt:lpstr>Mirroring</vt:lpstr>
      <vt:lpstr>Open-Ended Questions</vt:lpstr>
      <vt:lpstr>Effective Pauses</vt:lpstr>
      <vt:lpstr>Recovery</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R Andrus</dc:creator>
  <cp:lastModifiedBy>Rick</cp:lastModifiedBy>
  <cp:revision>63</cp:revision>
  <dcterms:created xsi:type="dcterms:W3CDTF">2012-02-07T16:56:31Z</dcterms:created>
  <dcterms:modified xsi:type="dcterms:W3CDTF">2013-07-22T23:30:10Z</dcterms:modified>
</cp:coreProperties>
</file>